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25"/>
  </p:notesMasterIdLst>
  <p:handoutMasterIdLst>
    <p:handoutMasterId r:id="rId26"/>
  </p:handoutMasterIdLst>
  <p:sldIdLst>
    <p:sldId id="256" r:id="rId2"/>
    <p:sldId id="257" r:id="rId3"/>
    <p:sldId id="259" r:id="rId4"/>
    <p:sldId id="260" r:id="rId5"/>
    <p:sldId id="261" r:id="rId6"/>
    <p:sldId id="266" r:id="rId7"/>
    <p:sldId id="263"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6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0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DD6CD0-557B-BB4B-92FB-A3C81EF06D8D}" type="datetimeFigureOut">
              <a:rPr lang="en-US" smtClean="0"/>
              <a:t>8/11/2015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C15642-D4A5-A040-9E16-FBA478880471}" type="slidenum">
              <a:rPr lang="en-US" smtClean="0"/>
              <a:t>‹#›</a:t>
            </a:fld>
            <a:endParaRPr lang="en-US"/>
          </a:p>
        </p:txBody>
      </p:sp>
    </p:spTree>
    <p:extLst>
      <p:ext uri="{BB962C8B-B14F-4D97-AF65-F5344CB8AC3E}">
        <p14:creationId xmlns:p14="http://schemas.microsoft.com/office/powerpoint/2010/main" val="2349767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1CB460-AF86-9747-BCBF-490770942232}" type="datetimeFigureOut">
              <a:rPr lang="en-US" smtClean="0"/>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1D94EA-5654-6842-A185-9B19F9CE3572}" type="slidenum">
              <a:rPr lang="en-US" smtClean="0"/>
              <a:t>‹#›</a:t>
            </a:fld>
            <a:endParaRPr lang="en-US"/>
          </a:p>
        </p:txBody>
      </p:sp>
    </p:spTree>
    <p:extLst>
      <p:ext uri="{BB962C8B-B14F-4D97-AF65-F5344CB8AC3E}">
        <p14:creationId xmlns:p14="http://schemas.microsoft.com/office/powerpoint/2010/main" val="3259214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1D94EA-5654-6842-A185-9B19F9CE3572}" type="slidenum">
              <a:rPr lang="en-US" smtClean="0"/>
              <a:t>1</a:t>
            </a:fld>
            <a:endParaRPr lang="en-US"/>
          </a:p>
        </p:txBody>
      </p:sp>
    </p:spTree>
    <p:extLst>
      <p:ext uri="{BB962C8B-B14F-4D97-AF65-F5344CB8AC3E}">
        <p14:creationId xmlns:p14="http://schemas.microsoft.com/office/powerpoint/2010/main" val="2312244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Summary</a:t>
            </a:r>
            <a:r>
              <a:rPr lang="en-US" baseline="0" dirty="0" smtClean="0"/>
              <a:t>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16</a:t>
            </a:fld>
            <a:endParaRPr lang="en-US"/>
          </a:p>
        </p:txBody>
      </p:sp>
    </p:spTree>
    <p:extLst>
      <p:ext uri="{BB962C8B-B14F-4D97-AF65-F5344CB8AC3E}">
        <p14:creationId xmlns:p14="http://schemas.microsoft.com/office/powerpoint/2010/main" val="436495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t>
            </a:r>
            <a:r>
              <a:rPr lang="en-US" dirty="0" err="1" smtClean="0"/>
              <a:t>Ident</a:t>
            </a:r>
            <a:r>
              <a:rPr lang="en-US"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17</a:t>
            </a:fld>
            <a:endParaRPr lang="en-US"/>
          </a:p>
        </p:txBody>
      </p:sp>
    </p:spTree>
    <p:extLst>
      <p:ext uri="{BB962C8B-B14F-4D97-AF65-F5344CB8AC3E}">
        <p14:creationId xmlns:p14="http://schemas.microsoft.com/office/powerpoint/2010/main" val="2490746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Expanded</a:t>
            </a:r>
            <a:r>
              <a:rPr lang="en-US" baseline="0"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18</a:t>
            </a:fld>
            <a:endParaRPr lang="en-US"/>
          </a:p>
        </p:txBody>
      </p:sp>
    </p:spTree>
    <p:extLst>
      <p:ext uri="{BB962C8B-B14F-4D97-AF65-F5344CB8AC3E}">
        <p14:creationId xmlns:p14="http://schemas.microsoft.com/office/powerpoint/2010/main" val="39025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t>
            </a:r>
            <a:r>
              <a:rPr lang="en-US" dirty="0" err="1" smtClean="0"/>
              <a:t>Ident</a:t>
            </a:r>
            <a:r>
              <a:rPr lang="en-US"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19</a:t>
            </a:fld>
            <a:endParaRPr lang="en-US"/>
          </a:p>
        </p:txBody>
      </p:sp>
    </p:spTree>
    <p:extLst>
      <p:ext uri="{BB962C8B-B14F-4D97-AF65-F5344CB8AC3E}">
        <p14:creationId xmlns:p14="http://schemas.microsoft.com/office/powerpoint/2010/main" val="3730593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Summary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20</a:t>
            </a:fld>
            <a:endParaRPr lang="en-US"/>
          </a:p>
        </p:txBody>
      </p:sp>
    </p:spTree>
    <p:extLst>
      <p:ext uri="{BB962C8B-B14F-4D97-AF65-F5344CB8AC3E}">
        <p14:creationId xmlns:p14="http://schemas.microsoft.com/office/powerpoint/2010/main" val="998611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Expanded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21</a:t>
            </a:fld>
            <a:endParaRPr lang="en-US"/>
          </a:p>
        </p:txBody>
      </p:sp>
    </p:spTree>
    <p:extLst>
      <p:ext uri="{BB962C8B-B14F-4D97-AF65-F5344CB8AC3E}">
        <p14:creationId xmlns:p14="http://schemas.microsoft.com/office/powerpoint/2010/main" val="2224034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t>
            </a:r>
            <a:r>
              <a:rPr lang="en-US" dirty="0" err="1" smtClean="0"/>
              <a:t>Ident</a:t>
            </a:r>
            <a:r>
              <a:rPr lang="en-US" baseline="0"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22</a:t>
            </a:fld>
            <a:endParaRPr lang="en-US"/>
          </a:p>
        </p:txBody>
      </p:sp>
    </p:spTree>
    <p:extLst>
      <p:ext uri="{BB962C8B-B14F-4D97-AF65-F5344CB8AC3E}">
        <p14:creationId xmlns:p14="http://schemas.microsoft.com/office/powerpoint/2010/main" val="31399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t>
            </a:r>
            <a:r>
              <a:rPr lang="en-US" baseline="0" dirty="0" err="1" smtClean="0"/>
              <a:t>Ident</a:t>
            </a:r>
            <a:r>
              <a:rPr lang="en-US" baseline="0"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8</a:t>
            </a:fld>
            <a:endParaRPr lang="en-US"/>
          </a:p>
        </p:txBody>
      </p:sp>
    </p:spTree>
    <p:extLst>
      <p:ext uri="{BB962C8B-B14F-4D97-AF65-F5344CB8AC3E}">
        <p14:creationId xmlns:p14="http://schemas.microsoft.com/office/powerpoint/2010/main" val="199330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Expanded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9</a:t>
            </a:fld>
            <a:endParaRPr lang="en-US"/>
          </a:p>
        </p:txBody>
      </p:sp>
    </p:spTree>
    <p:extLst>
      <p:ext uri="{BB962C8B-B14F-4D97-AF65-F5344CB8AC3E}">
        <p14:creationId xmlns:p14="http://schemas.microsoft.com/office/powerpoint/2010/main" val="1398737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t>
            </a:r>
            <a:r>
              <a:rPr lang="en-US" baseline="0" dirty="0" err="1" smtClean="0"/>
              <a:t>Ident</a:t>
            </a:r>
            <a:r>
              <a:rPr lang="en-US" baseline="0"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10</a:t>
            </a:fld>
            <a:endParaRPr lang="en-US"/>
          </a:p>
        </p:txBody>
      </p:sp>
    </p:spTree>
    <p:extLst>
      <p:ext uri="{BB962C8B-B14F-4D97-AF65-F5344CB8AC3E}">
        <p14:creationId xmlns:p14="http://schemas.microsoft.com/office/powerpoint/2010/main" val="124439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t>
            </a:r>
            <a:r>
              <a:rPr lang="en-US" baseline="0" dirty="0" err="1" smtClean="0"/>
              <a:t>Ident</a:t>
            </a:r>
            <a:r>
              <a:rPr lang="en-US" baseline="0" dirty="0" smtClean="0"/>
              <a:t> Caption</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11</a:t>
            </a:fld>
            <a:endParaRPr lang="en-US"/>
          </a:p>
        </p:txBody>
      </p:sp>
    </p:spTree>
    <p:extLst>
      <p:ext uri="{BB962C8B-B14F-4D97-AF65-F5344CB8AC3E}">
        <p14:creationId xmlns:p14="http://schemas.microsoft.com/office/powerpoint/2010/main" val="3735622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Summary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12</a:t>
            </a:fld>
            <a:endParaRPr lang="en-US"/>
          </a:p>
        </p:txBody>
      </p:sp>
    </p:spTree>
    <p:extLst>
      <p:ext uri="{BB962C8B-B14F-4D97-AF65-F5344CB8AC3E}">
        <p14:creationId xmlns:p14="http://schemas.microsoft.com/office/powerpoint/2010/main" val="392829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Summary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13</a:t>
            </a:fld>
            <a:endParaRPr lang="en-US"/>
          </a:p>
        </p:txBody>
      </p:sp>
    </p:spTree>
    <p:extLst>
      <p:ext uri="{BB962C8B-B14F-4D97-AF65-F5344CB8AC3E}">
        <p14:creationId xmlns:p14="http://schemas.microsoft.com/office/powerpoint/2010/main" val="712325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Expanded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14</a:t>
            </a:fld>
            <a:endParaRPr lang="en-US"/>
          </a:p>
        </p:txBody>
      </p:sp>
    </p:spTree>
    <p:extLst>
      <p:ext uri="{BB962C8B-B14F-4D97-AF65-F5344CB8AC3E}">
        <p14:creationId xmlns:p14="http://schemas.microsoft.com/office/powerpoint/2010/main" val="339021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Expanded Captions</a:t>
            </a:r>
            <a:endParaRPr lang="en-US" dirty="0"/>
          </a:p>
        </p:txBody>
      </p:sp>
      <p:sp>
        <p:nvSpPr>
          <p:cNvPr id="4" name="Slide Number Placeholder 3"/>
          <p:cNvSpPr>
            <a:spLocks noGrp="1"/>
          </p:cNvSpPr>
          <p:nvPr>
            <p:ph type="sldNum" sz="quarter" idx="10"/>
          </p:nvPr>
        </p:nvSpPr>
        <p:spPr/>
        <p:txBody>
          <a:bodyPr/>
          <a:lstStyle/>
          <a:p>
            <a:fld id="{601D94EA-5654-6842-A185-9B19F9CE3572}" type="slidenum">
              <a:rPr lang="en-US" smtClean="0"/>
              <a:t>15</a:t>
            </a:fld>
            <a:endParaRPr lang="en-US"/>
          </a:p>
        </p:txBody>
      </p:sp>
    </p:spTree>
    <p:extLst>
      <p:ext uri="{BB962C8B-B14F-4D97-AF65-F5344CB8AC3E}">
        <p14:creationId xmlns:p14="http://schemas.microsoft.com/office/powerpoint/2010/main" val="1385732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31981"/>
            <a:ext cx="7772400" cy="1573927"/>
          </a:xfrm>
        </p:spPr>
        <p:txBody>
          <a:bodyPr/>
          <a:lstStyle>
            <a:lvl1pPr algn="l">
              <a:defRPr>
                <a:solidFill>
                  <a:srgbClr val="04153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600792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6000" cap="all" baseline="0">
                <a:solidFill>
                  <a:schemeClr val="tx2"/>
                </a:solidFill>
                <a:latin typeface="Arial"/>
                <a:cs typeface="Arial"/>
              </a:defRPr>
            </a:lvl1pPr>
          </a:lstStyle>
          <a:p>
            <a:r>
              <a:rPr lang="en-US" dirty="0" smtClean="0"/>
              <a:t>Step # – Name</a:t>
            </a:r>
            <a:endParaRPr lang="en-US" dirty="0"/>
          </a:p>
        </p:txBody>
      </p:sp>
      <p:sp>
        <p:nvSpPr>
          <p:cNvPr id="3" name="Content Placeholder 2"/>
          <p:cNvSpPr>
            <a:spLocks noGrp="1"/>
          </p:cNvSpPr>
          <p:nvPr>
            <p:ph idx="1"/>
          </p:nvPr>
        </p:nvSpPr>
        <p:spPr>
          <a:xfrm>
            <a:off x="457200" y="1600201"/>
            <a:ext cx="8229600" cy="4205993"/>
          </a:xfrm>
        </p:spPr>
        <p:txBody>
          <a:bodyPr/>
          <a:lstStyle>
            <a:lvl1pPr>
              <a:defRPr sz="3200">
                <a:solidFill>
                  <a:schemeClr val="accent2"/>
                </a:solidFill>
                <a:latin typeface="Arial"/>
                <a:cs typeface="Arial"/>
              </a:defRPr>
            </a:lvl1pPr>
            <a:lvl2pPr>
              <a:defRPr sz="2800">
                <a:solidFill>
                  <a:schemeClr val="accent2"/>
                </a:solidFill>
                <a:latin typeface="Arial"/>
                <a:cs typeface="Arial"/>
              </a:defRPr>
            </a:lvl2pPr>
            <a:lvl3pPr>
              <a:defRPr>
                <a:solidFill>
                  <a:schemeClr val="accent2"/>
                </a:solidFill>
                <a:latin typeface="Arial"/>
                <a:cs typeface="Arial"/>
              </a:defRPr>
            </a:lvl3pPr>
            <a:lvl4pPr>
              <a:defRPr>
                <a:solidFill>
                  <a:schemeClr val="accent2"/>
                </a:solidFill>
                <a:latin typeface="Arial"/>
                <a:cs typeface="Arial"/>
              </a:defRPr>
            </a:lvl4pPr>
            <a:lvl5pPr>
              <a:defRPr>
                <a:solidFill>
                  <a:schemeClr val="accent2"/>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02378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i="0" cap="all">
                <a:solidFill>
                  <a:schemeClr val="tx2"/>
                </a:solidFill>
                <a:latin typeface="+mj-lt"/>
                <a:cs typeface="Archer Semibold"/>
              </a:defRPr>
            </a:lvl1pPr>
          </a:lstStyle>
          <a:p>
            <a:r>
              <a:rPr lang="en-US" dirty="0" smtClean="0"/>
              <a:t>Title of Text</a:t>
            </a:r>
            <a:endParaRPr lang="en-US" dirty="0"/>
          </a:p>
        </p:txBody>
      </p:sp>
      <p:sp>
        <p:nvSpPr>
          <p:cNvPr id="3" name="Content Placeholder 2"/>
          <p:cNvSpPr>
            <a:spLocks noGrp="1"/>
          </p:cNvSpPr>
          <p:nvPr>
            <p:ph idx="1"/>
          </p:nvPr>
        </p:nvSpPr>
        <p:spPr>
          <a:xfrm>
            <a:off x="457200" y="1600201"/>
            <a:ext cx="8229600" cy="4205994"/>
          </a:xfrm>
        </p:spPr>
        <p:txBody>
          <a:bodyPr/>
          <a:lstStyle>
            <a:lvl1pPr>
              <a:defRPr>
                <a:solidFill>
                  <a:schemeClr val="accent2"/>
                </a:solidFill>
                <a:latin typeface="Arial"/>
                <a:cs typeface="Arial"/>
              </a:defRPr>
            </a:lvl1pPr>
            <a:lvl2pPr>
              <a:defRPr>
                <a:solidFill>
                  <a:schemeClr val="accent2"/>
                </a:solidFill>
                <a:latin typeface="Arial"/>
                <a:cs typeface="Arial"/>
              </a:defRPr>
            </a:lvl2pPr>
            <a:lvl3pPr>
              <a:defRPr>
                <a:solidFill>
                  <a:schemeClr val="accent2"/>
                </a:solidFill>
                <a:latin typeface="Arial"/>
                <a:cs typeface="Arial"/>
              </a:defRPr>
            </a:lvl3pPr>
            <a:lvl4pPr>
              <a:defRPr>
                <a:solidFill>
                  <a:schemeClr val="accent2"/>
                </a:solidFill>
                <a:latin typeface="Arial"/>
                <a:cs typeface="Arial"/>
              </a:defRPr>
            </a:lvl4pPr>
            <a:lvl5pPr>
              <a:defRPr>
                <a:solidFill>
                  <a:schemeClr val="accent2"/>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0" hasCustomPrompt="1"/>
          </p:nvPr>
        </p:nvSpPr>
        <p:spPr>
          <a:xfrm>
            <a:off x="1496916" y="6214442"/>
            <a:ext cx="6151088" cy="534627"/>
          </a:xfrm>
        </p:spPr>
        <p:txBody>
          <a:bodyPr>
            <a:noAutofit/>
          </a:bodyPr>
          <a:lstStyle>
            <a:lvl1pPr marL="0" indent="0" algn="ctr">
              <a:buNone/>
              <a:defRPr sz="1800" b="0" i="0" spc="600" baseline="0">
                <a:latin typeface="+mn-lt"/>
              </a:defRPr>
            </a:lvl1pPr>
          </a:lstStyle>
          <a:p>
            <a:pPr lvl="0"/>
            <a:r>
              <a:rPr lang="en-US" dirty="0" smtClean="0"/>
              <a:t>PLACEHOLDER TEXT</a:t>
            </a:r>
            <a:endParaRPr lang="en-US" dirty="0"/>
          </a:p>
        </p:txBody>
      </p:sp>
    </p:spTree>
    <p:extLst>
      <p:ext uri="{BB962C8B-B14F-4D97-AF65-F5344CB8AC3E}">
        <p14:creationId xmlns:p14="http://schemas.microsoft.com/office/powerpoint/2010/main" val="274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31981"/>
            <a:ext cx="7772400" cy="1470025"/>
          </a:xfrm>
        </p:spPr>
        <p:txBody>
          <a:bodyPr/>
          <a:lstStyle>
            <a:lvl1pPr>
              <a:defRPr>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600792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a:solidFill>
                  <a:srgbClr val="FF0000"/>
                </a:solidFill>
                <a:latin typeface="Arial"/>
              </a:defRPr>
            </a:lvl1pPr>
          </a:lstStyle>
          <a:p>
            <a:r>
              <a:rPr lang="en-US" dirty="0" smtClean="0"/>
              <a:t>Title of Text</a:t>
            </a:r>
            <a:endParaRPr lang="en-US" dirty="0"/>
          </a:p>
        </p:txBody>
      </p:sp>
      <p:sp>
        <p:nvSpPr>
          <p:cNvPr id="3" name="Content Placeholder 2"/>
          <p:cNvSpPr>
            <a:spLocks noGrp="1"/>
          </p:cNvSpPr>
          <p:nvPr>
            <p:ph idx="1"/>
          </p:nvPr>
        </p:nvSpPr>
        <p:spPr>
          <a:xfrm>
            <a:off x="457200" y="1600201"/>
            <a:ext cx="8229600" cy="4205994"/>
          </a:xfrm>
        </p:spPr>
        <p:txBody>
          <a:bodyPr/>
          <a:lstStyle>
            <a:lvl1pPr>
              <a:spcAft>
                <a:spcPts val="1200"/>
              </a:spcAft>
              <a:defRPr>
                <a:latin typeface="Arial"/>
                <a:cs typeface="Arial"/>
              </a:defRPr>
            </a:lvl1pPr>
            <a:lvl2pPr>
              <a:spcAft>
                <a:spcPts val="1200"/>
              </a:spcAft>
              <a:defRPr>
                <a:latin typeface="Arial"/>
                <a:cs typeface="Arial"/>
              </a:defRPr>
            </a:lvl2pPr>
            <a:lvl3pPr>
              <a:spcAft>
                <a:spcPts val="1200"/>
              </a:spcAft>
              <a:defRPr>
                <a:latin typeface="Arial"/>
                <a:cs typeface="Arial"/>
              </a:defRPr>
            </a:lvl3pPr>
            <a:lvl4pPr>
              <a:spcAft>
                <a:spcPts val="1200"/>
              </a:spcAft>
              <a:defRPr>
                <a:latin typeface="Arial"/>
                <a:cs typeface="Arial"/>
              </a:defRPr>
            </a:lvl4pPr>
            <a:lvl5pPr>
              <a:spcAft>
                <a:spcPts val="1200"/>
              </a:spcAft>
              <a:defRPr>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0" hasCustomPrompt="1"/>
          </p:nvPr>
        </p:nvSpPr>
        <p:spPr>
          <a:xfrm>
            <a:off x="1167983" y="6214442"/>
            <a:ext cx="6656805" cy="396908"/>
          </a:xfrm>
        </p:spPr>
        <p:txBody>
          <a:bodyPr>
            <a:noAutofit/>
          </a:bodyPr>
          <a:lstStyle>
            <a:lvl1pPr marL="0" indent="0">
              <a:buNone/>
              <a:defRPr sz="2400" b="1"/>
            </a:lvl1pPr>
          </a:lstStyle>
          <a:p>
            <a:pPr lvl="0"/>
            <a:r>
              <a:rPr lang="en-US" dirty="0" smtClean="0"/>
              <a:t>Placeholder Text</a:t>
            </a:r>
            <a:endParaRPr lang="en-US" dirty="0"/>
          </a:p>
        </p:txBody>
      </p:sp>
    </p:spTree>
    <p:extLst>
      <p:ext uri="{BB962C8B-B14F-4D97-AF65-F5344CB8AC3E}">
        <p14:creationId xmlns:p14="http://schemas.microsoft.com/office/powerpoint/2010/main" val="274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B463F-198C-9240-9B46-946D3538A7AB}" type="datetimeFigureOut">
              <a:rPr lang="en-US" smtClean="0"/>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D012B-7631-5848-8F72-1C1BBC168C5B}" type="slidenum">
              <a:rPr lang="en-US" smtClean="0"/>
              <a:t>‹#›</a:t>
            </a:fld>
            <a:endParaRPr lang="en-US"/>
          </a:p>
        </p:txBody>
      </p:sp>
    </p:spTree>
    <p:extLst>
      <p:ext uri="{BB962C8B-B14F-4D97-AF65-F5344CB8AC3E}">
        <p14:creationId xmlns:p14="http://schemas.microsoft.com/office/powerpoint/2010/main" val="382914470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49" r:id="rId4"/>
    <p:sldLayoutId id="2147483655" r:id="rId5"/>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Caption Types &amp; Captain of Captions Game</a:t>
            </a:r>
            <a:endParaRPr lang="en-US" dirty="0"/>
          </a:p>
        </p:txBody>
      </p:sp>
    </p:spTree>
    <p:extLst>
      <p:ext uri="{BB962C8B-B14F-4D97-AF65-F5344CB8AC3E}">
        <p14:creationId xmlns:p14="http://schemas.microsoft.com/office/powerpoint/2010/main" val="1304989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Freshman </a:t>
            </a:r>
            <a:r>
              <a:rPr lang="en-US" dirty="0" err="1" smtClean="0"/>
              <a:t>Ariana</a:t>
            </a:r>
            <a:r>
              <a:rPr lang="en-US" dirty="0" smtClean="0"/>
              <a:t> </a:t>
            </a:r>
            <a:r>
              <a:rPr lang="en-US" dirty="0" err="1" smtClean="0"/>
              <a:t>Studanski</a:t>
            </a:r>
            <a:r>
              <a:rPr lang="en-US" dirty="0" smtClean="0"/>
              <a:t>.</a:t>
            </a:r>
            <a:endParaRPr lang="en-US" dirty="0"/>
          </a:p>
        </p:txBody>
      </p:sp>
    </p:spTree>
    <p:extLst>
      <p:ext uri="{BB962C8B-B14F-4D97-AF65-F5344CB8AC3E}">
        <p14:creationId xmlns:p14="http://schemas.microsoft.com/office/powerpoint/2010/main" val="1076431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Sophomore Phoebe Weber and Adrian Summers.</a:t>
            </a:r>
            <a:endParaRPr lang="en-US" dirty="0"/>
          </a:p>
        </p:txBody>
      </p:sp>
    </p:spTree>
    <p:extLst>
      <p:ext uri="{BB962C8B-B14F-4D97-AF65-F5344CB8AC3E}">
        <p14:creationId xmlns:p14="http://schemas.microsoft.com/office/powerpoint/2010/main" val="429705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Best friends since third grade, Sophomores Phoebe Weber and Adrian Summers welcome new students at Orientation Night and share how they first met at Blake High School.</a:t>
            </a:r>
            <a:endParaRPr lang="en-US" dirty="0"/>
          </a:p>
        </p:txBody>
      </p:sp>
    </p:spTree>
    <p:extLst>
      <p:ext uri="{BB962C8B-B14F-4D97-AF65-F5344CB8AC3E}">
        <p14:creationId xmlns:p14="http://schemas.microsoft.com/office/powerpoint/2010/main" val="4226177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After having a great final season, Senior John Smith plans to continue teaching tennis at the area Boy’s and Girl’s Club in order to not only keep up with the sport, but to also share his passion for it with others.</a:t>
            </a:r>
            <a:endParaRPr lang="en-US" dirty="0"/>
          </a:p>
        </p:txBody>
      </p:sp>
    </p:spTree>
    <p:extLst>
      <p:ext uri="{BB962C8B-B14F-4D97-AF65-F5344CB8AC3E}">
        <p14:creationId xmlns:p14="http://schemas.microsoft.com/office/powerpoint/2010/main" val="1648424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Winning his third consecutive National Association of Teachers of Singing contest, senior Brian Andrews performs live for students in his music class. Andrew has been taking private voice lessons since he was six years old. “Music has always been something I’ve enjoyed,” Andrews said, “and I can see myself continuing to utilize this gift for the rest of my life.”</a:t>
            </a:r>
            <a:endParaRPr lang="en-US" dirty="0"/>
          </a:p>
        </p:txBody>
      </p:sp>
    </p:spTree>
    <p:extLst>
      <p:ext uri="{BB962C8B-B14F-4D97-AF65-F5344CB8AC3E}">
        <p14:creationId xmlns:p14="http://schemas.microsoft.com/office/powerpoint/2010/main" val="3247137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normAutofit/>
          </a:bodyPr>
          <a:lstStyle/>
          <a:p>
            <a:r>
              <a:rPr lang="en-US" dirty="0" smtClean="0"/>
              <a:t>Freshman Johnnie </a:t>
            </a:r>
            <a:r>
              <a:rPr lang="en-US" dirty="0" err="1" smtClean="0"/>
              <a:t>Rodes</a:t>
            </a:r>
            <a:r>
              <a:rPr lang="en-US" dirty="0" smtClean="0"/>
              <a:t> stands next to his rock collection that he started when he was seven. “Rocks have always interested me. My parents brought me to Yellowstone National Park when I was 15 to study the geology of the volcanic region; it was so cool.” </a:t>
            </a:r>
            <a:endParaRPr lang="en-US" dirty="0"/>
          </a:p>
        </p:txBody>
      </p:sp>
    </p:spTree>
    <p:extLst>
      <p:ext uri="{BB962C8B-B14F-4D97-AF65-F5344CB8AC3E}">
        <p14:creationId xmlns:p14="http://schemas.microsoft.com/office/powerpoint/2010/main" val="2536275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Heading to her next class, Sophomore Rachel Erickson stops to take a </a:t>
            </a:r>
            <a:r>
              <a:rPr lang="en-US" dirty="0" err="1" smtClean="0"/>
              <a:t>selfie</a:t>
            </a:r>
            <a:r>
              <a:rPr lang="en-US" dirty="0" smtClean="0"/>
              <a:t> with Junior Erica Larson next to the school’s mascot.</a:t>
            </a:r>
            <a:endParaRPr lang="en-US" dirty="0"/>
          </a:p>
        </p:txBody>
      </p:sp>
    </p:spTree>
    <p:extLst>
      <p:ext uri="{BB962C8B-B14F-4D97-AF65-F5344CB8AC3E}">
        <p14:creationId xmlns:p14="http://schemas.microsoft.com/office/powerpoint/2010/main" val="316719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Junior Ralph Edwards</a:t>
            </a:r>
            <a:endParaRPr lang="en-US" dirty="0"/>
          </a:p>
        </p:txBody>
      </p:sp>
    </p:spTree>
    <p:extLst>
      <p:ext uri="{BB962C8B-B14F-4D97-AF65-F5344CB8AC3E}">
        <p14:creationId xmlns:p14="http://schemas.microsoft.com/office/powerpoint/2010/main" val="3000763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attending the homecoming dance, senior Richard Thompson and junior </a:t>
            </a:r>
            <a:r>
              <a:rPr lang="en-US" dirty="0" err="1" smtClean="0"/>
              <a:t>Alissa</a:t>
            </a:r>
            <a:r>
              <a:rPr lang="en-US" dirty="0" smtClean="0"/>
              <a:t> Evans gather as many people as they can to reenact the Grammy </a:t>
            </a:r>
            <a:r>
              <a:rPr lang="en-US" dirty="0" err="1" smtClean="0"/>
              <a:t>selfie</a:t>
            </a:r>
            <a:r>
              <a:rPr lang="en-US" dirty="0"/>
              <a:t> </a:t>
            </a:r>
            <a:r>
              <a:rPr lang="en-US" dirty="0" smtClean="0"/>
              <a:t>in front of the balcony of the cafeteria. Just six months before, Actress Ellen DeGeneres made the group </a:t>
            </a:r>
            <a:r>
              <a:rPr lang="en-US" dirty="0" err="1" smtClean="0"/>
              <a:t>selfie</a:t>
            </a:r>
            <a:r>
              <a:rPr lang="en-US" dirty="0" smtClean="0"/>
              <a:t> famous. “We couldn’t resist the moment,” Evans said. “We had to </a:t>
            </a:r>
            <a:r>
              <a:rPr lang="en-US" dirty="0" err="1" smtClean="0"/>
              <a:t>Instagram</a:t>
            </a:r>
            <a:r>
              <a:rPr lang="en-US" dirty="0" smtClean="0"/>
              <a:t> this night so that we could remember it forever.”</a:t>
            </a:r>
            <a:endParaRPr lang="en-US" dirty="0"/>
          </a:p>
        </p:txBody>
      </p:sp>
    </p:spTree>
    <p:extLst>
      <p:ext uri="{BB962C8B-B14F-4D97-AF65-F5344CB8AC3E}">
        <p14:creationId xmlns:p14="http://schemas.microsoft.com/office/powerpoint/2010/main" val="3333968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Eighth graders Carl </a:t>
            </a:r>
            <a:r>
              <a:rPr lang="en-US" dirty="0" err="1" smtClean="0"/>
              <a:t>Lundburg</a:t>
            </a:r>
            <a:r>
              <a:rPr lang="en-US" dirty="0" smtClean="0"/>
              <a:t>, Chase </a:t>
            </a:r>
            <a:r>
              <a:rPr lang="en-US" dirty="0" err="1" smtClean="0"/>
              <a:t>Foreseth</a:t>
            </a:r>
            <a:r>
              <a:rPr lang="en-US" dirty="0"/>
              <a:t> </a:t>
            </a:r>
            <a:r>
              <a:rPr lang="en-US" dirty="0" smtClean="0"/>
              <a:t>and Samantha Prince.</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178141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a:t>
            </a:r>
            <a:endParaRPr lang="en-US" dirty="0"/>
          </a:p>
        </p:txBody>
      </p:sp>
      <p:sp>
        <p:nvSpPr>
          <p:cNvPr id="3" name="Content Placeholder 2"/>
          <p:cNvSpPr>
            <a:spLocks noGrp="1"/>
          </p:cNvSpPr>
          <p:nvPr>
            <p:ph idx="1"/>
          </p:nvPr>
        </p:nvSpPr>
        <p:spPr/>
        <p:txBody>
          <a:bodyPr/>
          <a:lstStyle/>
          <a:p>
            <a:r>
              <a:rPr lang="en-US" dirty="0" smtClean="0"/>
              <a:t>Students will learn three types of captions: indent, summary and expanded.</a:t>
            </a:r>
            <a:endParaRPr lang="en-US" dirty="0"/>
          </a:p>
        </p:txBody>
      </p:sp>
    </p:spTree>
    <p:extLst>
      <p:ext uri="{BB962C8B-B14F-4D97-AF65-F5344CB8AC3E}">
        <p14:creationId xmlns:p14="http://schemas.microsoft.com/office/powerpoint/2010/main" val="3119501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Enjoying the last few minutes of the field trip to the world’s best water park, Junior </a:t>
            </a:r>
            <a:r>
              <a:rPr lang="en-US" dirty="0" err="1" smtClean="0"/>
              <a:t>Alanna</a:t>
            </a:r>
            <a:r>
              <a:rPr lang="en-US" dirty="0" smtClean="0"/>
              <a:t> </a:t>
            </a:r>
            <a:r>
              <a:rPr lang="en-US" dirty="0" err="1" smtClean="0"/>
              <a:t>Roelofs</a:t>
            </a:r>
            <a:r>
              <a:rPr lang="en-US" dirty="0" smtClean="0"/>
              <a:t> takes one last lap around the pool. </a:t>
            </a:r>
            <a:endParaRPr lang="en-US" dirty="0"/>
          </a:p>
        </p:txBody>
      </p:sp>
    </p:spTree>
    <p:extLst>
      <p:ext uri="{BB962C8B-B14F-4D97-AF65-F5344CB8AC3E}">
        <p14:creationId xmlns:p14="http://schemas.microsoft.com/office/powerpoint/2010/main" val="4413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Walking somberly in the hallways singing </a:t>
            </a:r>
            <a:r>
              <a:rPr lang="en-US" i="1" dirty="0" smtClean="0"/>
              <a:t>Amazing Grace</a:t>
            </a:r>
            <a:r>
              <a:rPr lang="en-US" dirty="0" smtClean="0"/>
              <a:t>, the students of Mr. Rosenberg’s Science class have a ceremony for the dissected animals they worked on all semester. The science unit included both anatomy and the ethical treatment of animals. “We wanted to give them a proper burial,” senior Ross </a:t>
            </a:r>
            <a:r>
              <a:rPr lang="en-US" dirty="0" err="1" smtClean="0"/>
              <a:t>Harth</a:t>
            </a:r>
            <a:r>
              <a:rPr lang="en-US" dirty="0" smtClean="0"/>
              <a:t> said, “and we figured everyone in the school should be part of it.” </a:t>
            </a:r>
            <a:endParaRPr lang="en-US" dirty="0"/>
          </a:p>
        </p:txBody>
      </p:sp>
    </p:spTree>
    <p:extLst>
      <p:ext uri="{BB962C8B-B14F-4D97-AF65-F5344CB8AC3E}">
        <p14:creationId xmlns:p14="http://schemas.microsoft.com/office/powerpoint/2010/main" val="2218060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Freshmen Suzie Young and Veronica </a:t>
            </a:r>
            <a:r>
              <a:rPr lang="en-US" dirty="0" err="1" smtClean="0"/>
              <a:t>Eggen</a:t>
            </a:r>
            <a:r>
              <a:rPr lang="en-US" dirty="0"/>
              <a:t>.</a:t>
            </a:r>
          </a:p>
        </p:txBody>
      </p:sp>
    </p:spTree>
    <p:extLst>
      <p:ext uri="{BB962C8B-B14F-4D97-AF65-F5344CB8AC3E}">
        <p14:creationId xmlns:p14="http://schemas.microsoft.com/office/powerpoint/2010/main" val="2566680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chemeClr val="bg1"/>
                </a:solidFill>
                <a:latin typeface="Arial" charset="0"/>
                <a:ea typeface="MS PGothic" charset="0"/>
              </a:rPr>
              <a:t>Use</a:t>
            </a:r>
            <a:endParaRPr lang="en-US" dirty="0">
              <a:solidFill>
                <a:schemeClr val="bg1"/>
              </a:solidFill>
              <a:latin typeface="Arial" charset="0"/>
              <a:ea typeface="MS PGothic" charset="0"/>
            </a:endParaRPr>
          </a:p>
        </p:txBody>
      </p:sp>
      <p:sp>
        <p:nvSpPr>
          <p:cNvPr id="20483" name="Content Placeholder 2"/>
          <p:cNvSpPr>
            <a:spLocks noGrp="1"/>
          </p:cNvSpPr>
          <p:nvPr>
            <p:ph idx="1"/>
          </p:nvPr>
        </p:nvSpPr>
        <p:spPr>
          <a:xfrm>
            <a:off x="767953" y="1600647"/>
            <a:ext cx="7554516" cy="4525119"/>
          </a:xfrm>
        </p:spPr>
        <p:txBody>
          <a:bodyPr/>
          <a:lstStyle/>
          <a:p>
            <a:r>
              <a:rPr lang="en-US" dirty="0">
                <a:solidFill>
                  <a:schemeClr val="bg1"/>
                </a:solidFill>
                <a:latin typeface="Arial" charset="0"/>
                <a:ea typeface="MS PGothic" charset="0"/>
              </a:rPr>
              <a:t>Look at the photos on the yearbook pages you are creating. Determine whether the correct type of caption has been used and write/edit accordingly.</a:t>
            </a:r>
          </a:p>
        </p:txBody>
      </p:sp>
    </p:spTree>
    <p:extLst>
      <p:ext uri="{BB962C8B-B14F-4D97-AF65-F5344CB8AC3E}">
        <p14:creationId xmlns:p14="http://schemas.microsoft.com/office/powerpoint/2010/main" val="747549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9" descr="LR_BryantHighSchool_289"/>
          <p:cNvPicPr>
            <a:picLocks noChangeAspect="1" noChangeArrowheads="1"/>
          </p:cNvPicPr>
          <p:nvPr/>
        </p:nvPicPr>
        <p:blipFill>
          <a:blip r:embed="rId2">
            <a:extLst>
              <a:ext uri="{28A0092B-C50C-407E-A947-70E740481C1C}">
                <a14:useLocalDpi xmlns:a14="http://schemas.microsoft.com/office/drawing/2010/main" val="0"/>
              </a:ext>
            </a:extLst>
          </a:blip>
          <a:srcRect t="2089" b="12311"/>
          <a:stretch>
            <a:fillRect/>
          </a:stretch>
        </p:blipFill>
        <p:spPr bwMode="auto">
          <a:xfrm>
            <a:off x="492249" y="1551534"/>
            <a:ext cx="3360911" cy="43163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Indent Captions</a:t>
            </a:r>
            <a:br>
              <a:rPr lang="en-US" dirty="0" smtClean="0"/>
            </a:br>
            <a:r>
              <a:rPr lang="en-US" sz="3600" dirty="0" smtClean="0"/>
              <a:t>Brief Identification Of Subjects</a:t>
            </a:r>
            <a:endParaRPr lang="en-US" sz="3600" dirty="0"/>
          </a:p>
        </p:txBody>
      </p:sp>
      <p:sp>
        <p:nvSpPr>
          <p:cNvPr id="3" name="Content Placeholder 2"/>
          <p:cNvSpPr>
            <a:spLocks noGrp="1"/>
          </p:cNvSpPr>
          <p:nvPr>
            <p:ph idx="1"/>
          </p:nvPr>
        </p:nvSpPr>
        <p:spPr>
          <a:xfrm>
            <a:off x="4059778" y="1600201"/>
            <a:ext cx="4627021" cy="4205994"/>
          </a:xfrm>
        </p:spPr>
        <p:txBody>
          <a:bodyPr>
            <a:normAutofit fontScale="70000" lnSpcReduction="20000"/>
          </a:bodyPr>
          <a:lstStyle/>
          <a:p>
            <a:pPr marL="0" indent="0">
              <a:buNone/>
            </a:pPr>
            <a:r>
              <a:rPr lang="en-US" dirty="0">
                <a:latin typeface="Calibri" charset="0"/>
              </a:rPr>
              <a:t>Seniors Maria Gonzales</a:t>
            </a:r>
          </a:p>
          <a:p>
            <a:pPr marL="0" indent="0">
              <a:buNone/>
            </a:pPr>
            <a:r>
              <a:rPr lang="en-US" dirty="0">
                <a:latin typeface="Calibri" charset="0"/>
              </a:rPr>
              <a:t>and Jennifer </a:t>
            </a:r>
            <a:r>
              <a:rPr lang="en-US" dirty="0" smtClean="0">
                <a:latin typeface="Calibri" charset="0"/>
              </a:rPr>
              <a:t>Williams</a:t>
            </a:r>
            <a:endParaRPr lang="en-US" dirty="0">
              <a:latin typeface="Calibri" charset="0"/>
            </a:endParaRPr>
          </a:p>
          <a:p>
            <a:pPr marL="0" indent="0">
              <a:buNone/>
            </a:pPr>
            <a:r>
              <a:rPr lang="en-US" dirty="0" smtClean="0">
                <a:latin typeface="Calibri" charset="0"/>
              </a:rPr>
              <a:t>or</a:t>
            </a:r>
            <a:endParaRPr lang="en-US" b="1" dirty="0">
              <a:latin typeface="Calibri" charset="0"/>
            </a:endParaRPr>
          </a:p>
          <a:p>
            <a:pPr marL="0" indent="0">
              <a:buNone/>
            </a:pPr>
            <a:r>
              <a:rPr lang="en-US" b="1" dirty="0">
                <a:latin typeface="Calibri" charset="0"/>
              </a:rPr>
              <a:t>ROYAL CLICKS</a:t>
            </a:r>
          </a:p>
          <a:p>
            <a:pPr marL="0" indent="0">
              <a:buNone/>
            </a:pPr>
            <a:r>
              <a:rPr lang="en-US" dirty="0">
                <a:latin typeface="Calibri" charset="0"/>
              </a:rPr>
              <a:t>Seniors Maria Gonzales</a:t>
            </a:r>
          </a:p>
          <a:p>
            <a:pPr marL="0" indent="0">
              <a:buNone/>
            </a:pPr>
            <a:r>
              <a:rPr lang="en-US" dirty="0">
                <a:latin typeface="Calibri" charset="0"/>
              </a:rPr>
              <a:t>and Jennifer </a:t>
            </a:r>
            <a:r>
              <a:rPr lang="en-US" dirty="0" smtClean="0">
                <a:latin typeface="Calibri" charset="0"/>
              </a:rPr>
              <a:t>Williams</a:t>
            </a:r>
            <a:endParaRPr lang="en-US" dirty="0">
              <a:latin typeface="Calibri" charset="0"/>
            </a:endParaRPr>
          </a:p>
          <a:p>
            <a:pPr marL="0" indent="0">
              <a:buNone/>
            </a:pPr>
            <a:r>
              <a:rPr lang="en-US" dirty="0" smtClean="0">
                <a:latin typeface="Calibri" charset="0"/>
              </a:rPr>
              <a:t>or</a:t>
            </a:r>
            <a:endParaRPr lang="en-US" dirty="0">
              <a:latin typeface="Calibri" charset="0"/>
            </a:endParaRPr>
          </a:p>
          <a:p>
            <a:pPr marL="0" indent="0">
              <a:buNone/>
            </a:pPr>
            <a:r>
              <a:rPr lang="ja-JP" altLang="en-US" b="1" dirty="0">
                <a:latin typeface="Calibri" charset="0"/>
              </a:rPr>
              <a:t>‘</a:t>
            </a:r>
            <a:r>
              <a:rPr lang="en-US" b="1" dirty="0">
                <a:latin typeface="Calibri" charset="0"/>
              </a:rPr>
              <a:t>MAID</a:t>
            </a:r>
            <a:r>
              <a:rPr lang="ja-JP" altLang="en-US" b="1" dirty="0">
                <a:latin typeface="Calibri" charset="0"/>
              </a:rPr>
              <a:t>’</a:t>
            </a:r>
            <a:r>
              <a:rPr lang="en-US" b="1" dirty="0">
                <a:latin typeface="Calibri" charset="0"/>
              </a:rPr>
              <a:t> PERFECT</a:t>
            </a:r>
          </a:p>
          <a:p>
            <a:pPr marL="0" indent="0">
              <a:buNone/>
            </a:pPr>
            <a:r>
              <a:rPr lang="en-US" dirty="0">
                <a:latin typeface="Calibri" charset="0"/>
              </a:rPr>
              <a:t>Seniors Maria Gonzales </a:t>
            </a:r>
          </a:p>
          <a:p>
            <a:pPr marL="0" indent="0">
              <a:buNone/>
            </a:pPr>
            <a:r>
              <a:rPr lang="en-US" dirty="0">
                <a:latin typeface="Calibri" charset="0"/>
              </a:rPr>
              <a:t>and Jennifer Williams</a:t>
            </a:r>
          </a:p>
          <a:p>
            <a:pPr marL="0" indent="0">
              <a:buNone/>
            </a:pPr>
            <a:r>
              <a:rPr lang="en-US" b="1" i="1" dirty="0">
                <a:latin typeface="Calibri" charset="0"/>
              </a:rPr>
              <a:t>Best friends and homecoming </a:t>
            </a:r>
            <a:r>
              <a:rPr lang="en-US" b="1" i="1" dirty="0" smtClean="0">
                <a:latin typeface="Calibri" charset="0"/>
              </a:rPr>
              <a:t>maids</a:t>
            </a:r>
            <a:endParaRPr lang="en-US" b="1" i="1" dirty="0">
              <a:latin typeface="Calibri" charset="0"/>
            </a:endParaRPr>
          </a:p>
        </p:txBody>
      </p:sp>
    </p:spTree>
    <p:extLst>
      <p:ext uri="{BB962C8B-B14F-4D97-AF65-F5344CB8AC3E}">
        <p14:creationId xmlns:p14="http://schemas.microsoft.com/office/powerpoint/2010/main" val="1893851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9" descr="LR_BryantHighSchool_289"/>
          <p:cNvPicPr>
            <a:picLocks noChangeAspect="1" noChangeArrowheads="1"/>
          </p:cNvPicPr>
          <p:nvPr/>
        </p:nvPicPr>
        <p:blipFill>
          <a:blip r:embed="rId2">
            <a:extLst>
              <a:ext uri="{28A0092B-C50C-407E-A947-70E740481C1C}">
                <a14:useLocalDpi xmlns:a14="http://schemas.microsoft.com/office/drawing/2010/main" val="0"/>
              </a:ext>
            </a:extLst>
          </a:blip>
          <a:srcRect t="2089" b="12311"/>
          <a:stretch>
            <a:fillRect/>
          </a:stretch>
        </p:blipFill>
        <p:spPr bwMode="auto">
          <a:xfrm>
            <a:off x="492249" y="1551534"/>
            <a:ext cx="3360911" cy="43163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Summary Captions</a:t>
            </a:r>
            <a:br>
              <a:rPr lang="en-US" dirty="0" smtClean="0"/>
            </a:br>
            <a:r>
              <a:rPr lang="en-US" sz="3100" dirty="0" smtClean="0"/>
              <a:t>Answer the most important 5Ws and H</a:t>
            </a:r>
            <a:endParaRPr lang="en-US" sz="3100" dirty="0"/>
          </a:p>
        </p:txBody>
      </p:sp>
      <p:sp>
        <p:nvSpPr>
          <p:cNvPr id="3" name="Content Placeholder 2"/>
          <p:cNvSpPr>
            <a:spLocks noGrp="1"/>
          </p:cNvSpPr>
          <p:nvPr>
            <p:ph idx="1"/>
          </p:nvPr>
        </p:nvSpPr>
        <p:spPr>
          <a:xfrm>
            <a:off x="4070634" y="1600201"/>
            <a:ext cx="4616166" cy="4205994"/>
          </a:xfrm>
        </p:spPr>
        <p:txBody>
          <a:bodyPr>
            <a:normAutofit fontScale="85000" lnSpcReduction="10000"/>
          </a:bodyPr>
          <a:lstStyle/>
          <a:p>
            <a:pPr marL="0" indent="0">
              <a:buNone/>
            </a:pPr>
            <a:r>
              <a:rPr lang="en-US" b="1" dirty="0"/>
              <a:t>TICKLED PINK</a:t>
            </a:r>
          </a:p>
          <a:p>
            <a:pPr marL="0" indent="0">
              <a:buNone/>
            </a:pPr>
            <a:r>
              <a:rPr lang="en-US" dirty="0"/>
              <a:t>After having just been named senior homecoming maids, Maria Gonzales and Jennifer Williams pose for themselves at the pep rally and send </a:t>
            </a:r>
            <a:r>
              <a:rPr lang="en-US" dirty="0" smtClean="0"/>
              <a:t>a quick </a:t>
            </a:r>
            <a:r>
              <a:rPr lang="en-US" dirty="0"/>
              <a:t>picture to their family and friends before posting on their Facebook pages.</a:t>
            </a:r>
          </a:p>
          <a:p>
            <a:pPr marL="0" indent="0">
              <a:buNone/>
            </a:pPr>
            <a:endParaRPr lang="en-US" dirty="0"/>
          </a:p>
        </p:txBody>
      </p:sp>
    </p:spTree>
    <p:extLst>
      <p:ext uri="{BB962C8B-B14F-4D97-AF65-F5344CB8AC3E}">
        <p14:creationId xmlns:p14="http://schemas.microsoft.com/office/powerpoint/2010/main" val="3108366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9" descr="LR_BryantHighSchool_289"/>
          <p:cNvPicPr>
            <a:picLocks noChangeAspect="1" noChangeArrowheads="1"/>
          </p:cNvPicPr>
          <p:nvPr/>
        </p:nvPicPr>
        <p:blipFill>
          <a:blip r:embed="rId2">
            <a:extLst>
              <a:ext uri="{28A0092B-C50C-407E-A947-70E740481C1C}">
                <a14:useLocalDpi xmlns:a14="http://schemas.microsoft.com/office/drawing/2010/main" val="0"/>
              </a:ext>
            </a:extLst>
          </a:blip>
          <a:srcRect t="2089" b="12311"/>
          <a:stretch>
            <a:fillRect/>
          </a:stretch>
        </p:blipFill>
        <p:spPr bwMode="auto">
          <a:xfrm>
            <a:off x="492249" y="1551534"/>
            <a:ext cx="3360911" cy="43163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Expanded Captions</a:t>
            </a:r>
            <a:br>
              <a:rPr lang="en-US" dirty="0" smtClean="0"/>
            </a:br>
            <a:r>
              <a:rPr lang="en-US" sz="2200" dirty="0" smtClean="0"/>
              <a:t>Summary caption plus more information, insight</a:t>
            </a:r>
            <a:endParaRPr lang="en-US" sz="2200" dirty="0"/>
          </a:p>
        </p:txBody>
      </p:sp>
      <p:sp>
        <p:nvSpPr>
          <p:cNvPr id="3" name="Content Placeholder 2"/>
          <p:cNvSpPr>
            <a:spLocks noGrp="1"/>
          </p:cNvSpPr>
          <p:nvPr>
            <p:ph idx="1"/>
          </p:nvPr>
        </p:nvSpPr>
        <p:spPr>
          <a:xfrm>
            <a:off x="4070634" y="1600201"/>
            <a:ext cx="4616166" cy="4205994"/>
          </a:xfrm>
        </p:spPr>
        <p:txBody>
          <a:bodyPr>
            <a:normAutofit fontScale="62500" lnSpcReduction="20000"/>
          </a:bodyPr>
          <a:lstStyle/>
          <a:p>
            <a:pPr marL="0" indent="0">
              <a:buNone/>
            </a:pPr>
            <a:r>
              <a:rPr lang="en-US" dirty="0"/>
              <a:t>PICTURE PERFECT</a:t>
            </a:r>
          </a:p>
          <a:p>
            <a:pPr marL="0" indent="0">
              <a:buNone/>
            </a:pPr>
            <a:r>
              <a:rPr lang="en-US" dirty="0"/>
              <a:t>After having just been named senior homecoming maids, Maria Gonzales and Jennifer Williams, best friends since kindergarten, pose for themselves at the pep rally and send </a:t>
            </a:r>
            <a:r>
              <a:rPr lang="en-US" dirty="0" smtClean="0"/>
              <a:t>a quick </a:t>
            </a:r>
            <a:r>
              <a:rPr lang="en-US" dirty="0"/>
              <a:t>picture to their family and friends before posting on their Facebook pages. “I was thrilled when Maria was named one of the maids, and I never even heard them announce my name,” Williams said. “Then Maria screamed and pointed at me. We took our pic together to send to our grandparents and post on Facebook.”</a:t>
            </a:r>
          </a:p>
          <a:p>
            <a:pPr marL="0" indent="0">
              <a:buNone/>
            </a:pPr>
            <a:endParaRPr lang="en-US" dirty="0"/>
          </a:p>
        </p:txBody>
      </p:sp>
    </p:spTree>
    <p:extLst>
      <p:ext uri="{BB962C8B-B14F-4D97-AF65-F5344CB8AC3E}">
        <p14:creationId xmlns:p14="http://schemas.microsoft.com/office/powerpoint/2010/main" val="411387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Students will play the Captain of Captions Game to practice identifying caption types.</a:t>
            </a:r>
            <a:endParaRPr lang="en-US" dirty="0"/>
          </a:p>
        </p:txBody>
      </p:sp>
    </p:spTree>
    <p:extLst>
      <p:ext uri="{BB962C8B-B14F-4D97-AF65-F5344CB8AC3E}">
        <p14:creationId xmlns:p14="http://schemas.microsoft.com/office/powerpoint/2010/main" val="2427307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4" name="Content Placeholder 3"/>
          <p:cNvSpPr>
            <a:spLocks noGrp="1"/>
          </p:cNvSpPr>
          <p:nvPr>
            <p:ph idx="1"/>
          </p:nvPr>
        </p:nvSpPr>
        <p:spPr/>
        <p:txBody>
          <a:bodyPr>
            <a:normAutofit fontScale="77500" lnSpcReduction="20000"/>
          </a:bodyPr>
          <a:lstStyle/>
          <a:p>
            <a:r>
              <a:rPr lang="en-US" dirty="0" smtClean="0"/>
              <a:t>Divide </a:t>
            </a:r>
            <a:r>
              <a:rPr lang="en-US" dirty="0"/>
              <a:t>students into two teams.</a:t>
            </a:r>
          </a:p>
          <a:p>
            <a:r>
              <a:rPr lang="en-US" dirty="0"/>
              <a:t>In the following slides, students will see sample captions. Each caption will be read. </a:t>
            </a:r>
          </a:p>
          <a:p>
            <a:r>
              <a:rPr lang="en-US" dirty="0"/>
              <a:t>One representative from each team will step up to an imaginary buzzer.</a:t>
            </a:r>
          </a:p>
          <a:p>
            <a:r>
              <a:rPr lang="en-US" dirty="0"/>
              <a:t>The first student to hit their imaginary buzzer and correctly identify the type of caption becomes a Captain of Captions.</a:t>
            </a:r>
          </a:p>
          <a:p>
            <a:r>
              <a:rPr lang="en-US" dirty="0"/>
              <a:t>Rotate through the students on each team, with one from each team competing each round.</a:t>
            </a:r>
          </a:p>
          <a:p>
            <a:r>
              <a:rPr lang="en-US" dirty="0"/>
              <a:t>The team with the highest number of Captains of Captions wins the game.</a:t>
            </a:r>
          </a:p>
          <a:p>
            <a:endParaRPr lang="en-US" dirty="0"/>
          </a:p>
        </p:txBody>
      </p:sp>
    </p:spTree>
    <p:extLst>
      <p:ext uri="{BB962C8B-B14F-4D97-AF65-F5344CB8AC3E}">
        <p14:creationId xmlns:p14="http://schemas.microsoft.com/office/powerpoint/2010/main" val="1110872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lstStyle/>
          <a:p>
            <a:r>
              <a:rPr lang="en-US" dirty="0" smtClean="0"/>
              <a:t>Seniors John Smith &amp; Betty </a:t>
            </a:r>
            <a:r>
              <a:rPr lang="en-US" dirty="0" err="1" smtClean="0"/>
              <a:t>Carls</a:t>
            </a:r>
            <a:endParaRPr lang="en-US" dirty="0"/>
          </a:p>
        </p:txBody>
      </p:sp>
    </p:spTree>
    <p:extLst>
      <p:ext uri="{BB962C8B-B14F-4D97-AF65-F5344CB8AC3E}">
        <p14:creationId xmlns:p14="http://schemas.microsoft.com/office/powerpoint/2010/main" val="3129765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of Captions</a:t>
            </a:r>
            <a:endParaRPr lang="en-US" dirty="0"/>
          </a:p>
        </p:txBody>
      </p:sp>
      <p:sp>
        <p:nvSpPr>
          <p:cNvPr id="3" name="Content Placeholder 2"/>
          <p:cNvSpPr>
            <a:spLocks noGrp="1"/>
          </p:cNvSpPr>
          <p:nvPr>
            <p:ph idx="1"/>
          </p:nvPr>
        </p:nvSpPr>
        <p:spPr/>
        <p:txBody>
          <a:bodyPr>
            <a:normAutofit lnSpcReduction="10000"/>
          </a:bodyPr>
          <a:lstStyle/>
          <a:p>
            <a:r>
              <a:rPr lang="en-US" dirty="0" smtClean="0"/>
              <a:t>After months of planning, Junior Allan </a:t>
            </a:r>
            <a:r>
              <a:rPr lang="en-US" dirty="0" err="1" smtClean="0"/>
              <a:t>Tody</a:t>
            </a:r>
            <a:r>
              <a:rPr lang="en-US" dirty="0" smtClean="0"/>
              <a:t> and Senior Sonja Jones, co-founders of the student group Kids Against Hunger, kick off the first annual Hunger Bash. The Bash included a dance and the opportunity to donate canned goods to the </a:t>
            </a:r>
            <a:r>
              <a:rPr lang="en-US" dirty="0" err="1" smtClean="0"/>
              <a:t>WeCAN</a:t>
            </a:r>
            <a:r>
              <a:rPr lang="en-US" dirty="0" smtClean="0"/>
              <a:t> food shelf. “It was something we have always wanted,” Jones said. “We’re glad to finally make our dream a reality.”</a:t>
            </a:r>
            <a:endParaRPr lang="en-US" dirty="0"/>
          </a:p>
        </p:txBody>
      </p:sp>
    </p:spTree>
    <p:extLst>
      <p:ext uri="{BB962C8B-B14F-4D97-AF65-F5344CB8AC3E}">
        <p14:creationId xmlns:p14="http://schemas.microsoft.com/office/powerpoint/2010/main" val="2637713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7-MS New Template">
  <a:themeElements>
    <a:clrScheme name="Custom 3">
      <a:dk1>
        <a:srgbClr val="BE9B64"/>
      </a:dk1>
      <a:lt1>
        <a:sysClr val="window" lastClr="FFFFFF"/>
      </a:lt1>
      <a:dk2>
        <a:srgbClr val="041531"/>
      </a:dk2>
      <a:lt2>
        <a:srgbClr val="EEECE1"/>
      </a:lt2>
      <a:accent1>
        <a:srgbClr val="4F81BD"/>
      </a:accent1>
      <a:accent2>
        <a:srgbClr val="041531"/>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7-MS New Template</Template>
  <TotalTime>168</TotalTime>
  <Words>943</Words>
  <Application>Microsoft Office PowerPoint</Application>
  <PresentationFormat>On-screen Show (4:3)</PresentationFormat>
  <Paragraphs>93</Paragraphs>
  <Slides>23</Slides>
  <Notes>16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7-MS New Template</vt:lpstr>
      <vt:lpstr>Caption Types &amp; Captain of Captions Game</vt:lpstr>
      <vt:lpstr>Learn</vt:lpstr>
      <vt:lpstr>Indent Captions Brief Identification Of Subjects</vt:lpstr>
      <vt:lpstr>Summary Captions Answer the most important 5Ws and H</vt:lpstr>
      <vt:lpstr>Expanded Captions Summary caption plus more information, insight</vt:lpstr>
      <vt:lpstr>Practice</vt:lpstr>
      <vt:lpstr>Rules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Captain of Captions</vt:lpstr>
      <vt:lpstr>Use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Caption Types &amp; Captain of Captions Game</dc:title>
  <dc:creator>Kaiser, Jason</dc:creator>
  <cp:lastModifiedBy>Kohrs, Clara</cp:lastModifiedBy>
  <cp:revision>23</cp:revision>
  <cp:lastPrinted>2014-09-18T13:43:30Z</cp:lastPrinted>
  <dcterms:created xsi:type="dcterms:W3CDTF">2014-09-18T13:31:11Z</dcterms:created>
  <dcterms:modified xsi:type="dcterms:W3CDTF">2015-08-11T15:43:50Z</dcterms:modified>
</cp:coreProperties>
</file>